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8" r:id="rId4"/>
    <p:sldId id="257" r:id="rId5"/>
    <p:sldId id="259" r:id="rId7"/>
    <p:sldId id="263" r:id="rId8"/>
    <p:sldId id="264" r:id="rId9"/>
    <p:sldId id="265" r:id="rId10"/>
    <p:sldId id="260" r:id="rId11"/>
    <p:sldId id="275" r:id="rId12"/>
    <p:sldId id="261" r:id="rId13"/>
    <p:sldId id="270" r:id="rId14"/>
    <p:sldId id="269" r:id="rId15"/>
    <p:sldId id="271" r:id="rId16"/>
    <p:sldId id="274" r:id="rId17"/>
    <p:sldId id="262" r:id="rId1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旋光晶体、</a:t>
            </a:r>
            <a:r>
              <a:rPr lang="en-US" altLang="zh-CN"/>
              <a:t>1/2</a:t>
            </a:r>
            <a:r>
              <a:rPr lang="zh-CN" altLang="en-US"/>
              <a:t>波片、</a:t>
            </a:r>
            <a:r>
              <a:rPr lang="en-US" altLang="zh-CN"/>
              <a:t>1/4</a:t>
            </a:r>
            <a:r>
              <a:rPr lang="zh-CN" altLang="en-US"/>
              <a:t>波片本质上是相同的晶体，仅在厚度、切片方式上有所差别。</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第二个偏振片旋转到不同的角度时，最终观察到的光的颜色不同，但当旋转</a:t>
            </a:r>
            <a:r>
              <a:rPr lang="en-US" altLang="zh-CN"/>
              <a:t>180</a:t>
            </a:r>
            <a:r>
              <a:rPr lang="zh-CN" altLang="en-US"/>
              <a:t>度时，前后颜色相同。</a:t>
            </a:r>
            <a:endParaRPr lang="zh-CN" altLang="en-US"/>
          </a:p>
          <a:p>
            <a:r>
              <a:rPr lang="zh-CN" altLang="en-US"/>
              <a:t>此组图片为使用手机摄像头直接冲着光路拍摄。</a:t>
            </a:r>
            <a:endParaRPr lang="zh-CN" altLang="en-US"/>
          </a:p>
          <a:p>
            <a:r>
              <a:rPr lang="zh-CN" altLang="en-US"/>
              <a:t>第二行为第二个偏振片的大致角度</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第二个偏振片旋转到不同的角度时，最终观察到的光的颜色不同，但当旋转</a:t>
            </a:r>
            <a:r>
              <a:rPr lang="en-US" altLang="zh-CN"/>
              <a:t>180</a:t>
            </a:r>
            <a:r>
              <a:rPr lang="zh-CN" altLang="en-US"/>
              <a:t>度时，前后颜色相同。</a:t>
            </a:r>
            <a:endParaRPr lang="zh-CN" altLang="en-US"/>
          </a:p>
          <a:p>
            <a:r>
              <a:rPr lang="zh-CN" altLang="en-US"/>
              <a:t>此组图片为拍摄光屏上呈现出来的色彩</a:t>
            </a:r>
            <a:endParaRPr lang="zh-CN" altLang="en-US"/>
          </a:p>
          <a:p>
            <a:r>
              <a:rPr lang="zh-CN" altLang="en-US">
                <a:sym typeface="+mn-ea"/>
              </a:rPr>
              <a:t>第二行为第二个偏振片的大致角度</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在第二个偏振片之后增加一个凸透镜后可以观察到十字叉，且颜色如图变化</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第二个偏振片后增加一个凸透镜，光源后加入红色滤光片，可以观察到上图现象。</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ctrTitle"/>
          </p:nvPr>
        </p:nvSpPr>
        <p:spPr>
          <a:xfrm>
            <a:off x="1524000" y="1477010"/>
            <a:ext cx="9144000" cy="1276985"/>
          </a:xfrm>
        </p:spPr>
        <p:txBody>
          <a:bodyPr/>
          <a:p>
            <a:r>
              <a:rPr lang="zh-CN" altLang="en-US"/>
              <a:t>旋光晶体特性的观察</a:t>
            </a:r>
            <a:endParaRPr lang="zh-CN" altLang="en-US"/>
          </a:p>
        </p:txBody>
      </p:sp>
      <p:sp>
        <p:nvSpPr>
          <p:cNvPr id="3" name="副标题 2"/>
          <p:cNvSpPr>
            <a:spLocks noGrp="1"/>
          </p:cNvSpPr>
          <p:nvPr>
            <p:ph type="subTitle" idx="1"/>
          </p:nvPr>
        </p:nvSpPr>
        <p:spPr>
          <a:xfrm>
            <a:off x="6615430" y="4715510"/>
            <a:ext cx="4052570" cy="528320"/>
          </a:xfrm>
        </p:spPr>
        <p:txBody>
          <a:bodyPr>
            <a:normAutofit fontScale="90000"/>
          </a:bodyPr>
          <a:p>
            <a:r>
              <a:rPr lang="zh-CN" altLang="en-US"/>
              <a:t>七组：刘佩尧、安南、董建宇</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7" descr="2"/>
          <p:cNvPicPr>
            <a:picLocks noChangeAspect="1"/>
          </p:cNvPicPr>
          <p:nvPr/>
        </p:nvPicPr>
        <p:blipFill>
          <a:blip r:embed="rId1"/>
          <a:stretch>
            <a:fillRect/>
          </a:stretch>
        </p:blipFill>
        <p:spPr>
          <a:xfrm>
            <a:off x="8730298" y="365125"/>
            <a:ext cx="2317115" cy="2871470"/>
          </a:xfrm>
          <a:prstGeom prst="rect">
            <a:avLst/>
          </a:prstGeom>
        </p:spPr>
      </p:pic>
      <p:sp>
        <p:nvSpPr>
          <p:cNvPr id="2" name="标题 1"/>
          <p:cNvSpPr>
            <a:spLocks noGrp="1"/>
          </p:cNvSpPr>
          <p:nvPr>
            <p:ph type="title"/>
          </p:nvPr>
        </p:nvSpPr>
        <p:spPr/>
        <p:txBody>
          <a:bodyPr/>
          <a:p>
            <a:r>
              <a:rPr lang="zh-CN" altLang="en-US"/>
              <a:t>三、实验现象的解释</a:t>
            </a:r>
            <a:endParaRPr lang="zh-CN" altLang="en-US"/>
          </a:p>
        </p:txBody>
      </p:sp>
      <p:sp>
        <p:nvSpPr>
          <p:cNvPr id="3" name="内容占位符 2"/>
          <p:cNvSpPr>
            <a:spLocks noGrp="1"/>
          </p:cNvSpPr>
          <p:nvPr>
            <p:ph idx="1"/>
          </p:nvPr>
        </p:nvSpPr>
        <p:spPr/>
        <p:txBody>
          <a:bodyPr/>
          <a:p>
            <a:r>
              <a:rPr lang="zh-CN" altLang="en-US"/>
              <a:t> 如图所示，斜入射光线经过起偏器后的偏振方向</a:t>
            </a:r>
            <a:endParaRPr lang="zh-CN" altLang="en-US"/>
          </a:p>
          <a:p>
            <a:pPr marL="0" indent="0">
              <a:buNone/>
            </a:pPr>
            <a:r>
              <a:rPr lang="zh-CN" altLang="en-US"/>
              <a:t>由起偏器的方向在垂直于传播方向的平面内 </a:t>
            </a:r>
            <a:endParaRPr lang="zh-CN" altLang="en-US"/>
          </a:p>
          <a:p>
            <a:r>
              <a:rPr lang="zh-CN" altLang="en-US"/>
              <a:t>投影所决定，该偏振方向又分解为垂直于入射面</a:t>
            </a:r>
            <a:endParaRPr lang="zh-CN" altLang="en-US"/>
          </a:p>
          <a:p>
            <a:pPr marL="0" indent="0">
              <a:buNone/>
            </a:pPr>
            <a:r>
              <a:rPr lang="zh-CN" altLang="en-US"/>
              <a:t>方向与平行于入射面方向，最大值分别为 Es 和 Ep。</a:t>
            </a:r>
            <a:endParaRPr lang="zh-CN" altLang="en-US"/>
          </a:p>
          <a:p>
            <a:pPr marL="0" indent="0">
              <a:buNone/>
            </a:pPr>
            <a:endParaRPr lang="zh-CN" altLang="en-US"/>
          </a:p>
          <a:p>
            <a:pPr marL="0" indent="0">
              <a:buNone/>
            </a:pPr>
            <a:r>
              <a:rPr lang="zh-CN" altLang="en-US"/>
              <a:t>  Es = E * cos(α)  Ep = E * sin(α) * cos(θ) </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7" descr="2"/>
          <p:cNvPicPr>
            <a:picLocks noChangeAspect="1"/>
          </p:cNvPicPr>
          <p:nvPr/>
        </p:nvPicPr>
        <p:blipFill>
          <a:blip r:embed="rId1"/>
          <a:stretch>
            <a:fillRect/>
          </a:stretch>
        </p:blipFill>
        <p:spPr>
          <a:xfrm>
            <a:off x="8730298" y="365125"/>
            <a:ext cx="2317115" cy="2871470"/>
          </a:xfrm>
          <a:prstGeom prst="rect">
            <a:avLst/>
          </a:prstGeom>
        </p:spPr>
      </p:pic>
      <p:sp>
        <p:nvSpPr>
          <p:cNvPr id="2" name="标题 1"/>
          <p:cNvSpPr>
            <a:spLocks noGrp="1"/>
          </p:cNvSpPr>
          <p:nvPr>
            <p:ph type="title"/>
          </p:nvPr>
        </p:nvSpPr>
        <p:spPr/>
        <p:txBody>
          <a:bodyPr/>
          <a:p>
            <a:r>
              <a:rPr lang="zh-CN" altLang="en-US"/>
              <a:t>三、实验现象的解释</a:t>
            </a:r>
            <a:endParaRPr lang="zh-CN" altLang="en-US"/>
          </a:p>
        </p:txBody>
      </p:sp>
      <p:sp>
        <p:nvSpPr>
          <p:cNvPr id="3" name="内容占位符 2"/>
          <p:cNvSpPr>
            <a:spLocks noGrp="1"/>
          </p:cNvSpPr>
          <p:nvPr>
            <p:ph idx="1"/>
          </p:nvPr>
        </p:nvSpPr>
        <p:spPr/>
        <p:txBody>
          <a:bodyPr/>
          <a:p>
            <a:r>
              <a:rPr lang="zh-CN" altLang="en-US"/>
              <a:t>折射过程中入射角为θ，折射角为θ2</a:t>
            </a:r>
            <a:endParaRPr lang="zh-CN" altLang="en-US"/>
          </a:p>
          <a:p>
            <a:r>
              <a:rPr lang="zh-CN" altLang="en-US"/>
              <a:t>由折射定律得：sin(θ) = n * sin(θ2)</a:t>
            </a:r>
            <a:endParaRPr lang="zh-CN" altLang="en-US"/>
          </a:p>
          <a:p>
            <a:r>
              <a:rPr lang="zh-CN" altLang="en-US"/>
              <a:t>由菲涅尔折射定律，折射后有：</a:t>
            </a:r>
            <a:endParaRPr lang="zh-CN" altLang="en-US"/>
          </a:p>
          <a:p>
            <a:endParaRPr lang="zh-CN" altLang="en-US"/>
          </a:p>
          <a:p>
            <a:endParaRPr lang="zh-CN" altLang="en-US"/>
          </a:p>
          <a:p>
            <a:r>
              <a:rPr lang="zh-CN" altLang="en-US"/>
              <a:t>所以偏振片方向转过：</a:t>
            </a:r>
            <a:endParaRPr lang="zh-CN" altLang="en-US"/>
          </a:p>
          <a:p>
            <a:r>
              <a:rPr lang="zh-CN" altLang="en-US"/>
              <a:t>角度沿光线传播方向</a:t>
            </a:r>
            <a:endParaRPr lang="zh-CN" altLang="en-US"/>
          </a:p>
        </p:txBody>
      </p:sp>
      <p:pic>
        <p:nvPicPr>
          <p:cNvPr id="4" name="图片 3" descr="截屏2020-12-21 上午11.07.00"/>
          <p:cNvPicPr>
            <a:picLocks noChangeAspect="1"/>
          </p:cNvPicPr>
          <p:nvPr/>
        </p:nvPicPr>
        <p:blipFill>
          <a:blip r:embed="rId2"/>
          <a:stretch>
            <a:fillRect/>
          </a:stretch>
        </p:blipFill>
        <p:spPr>
          <a:xfrm>
            <a:off x="1274445" y="3325495"/>
            <a:ext cx="4813300" cy="762000"/>
          </a:xfrm>
          <a:prstGeom prst="rect">
            <a:avLst/>
          </a:prstGeom>
        </p:spPr>
      </p:pic>
      <p:pic>
        <p:nvPicPr>
          <p:cNvPr id="5" name="图片 4" descr="截屏2020-12-21 上午11.07.24"/>
          <p:cNvPicPr>
            <a:picLocks noChangeAspect="1"/>
          </p:cNvPicPr>
          <p:nvPr/>
        </p:nvPicPr>
        <p:blipFill>
          <a:blip r:embed="rId3"/>
          <a:stretch>
            <a:fillRect/>
          </a:stretch>
        </p:blipFill>
        <p:spPr>
          <a:xfrm>
            <a:off x="6247765" y="3414395"/>
            <a:ext cx="2679700" cy="584200"/>
          </a:xfrm>
          <a:prstGeom prst="rect">
            <a:avLst/>
          </a:prstGeom>
        </p:spPr>
      </p:pic>
      <p:pic>
        <p:nvPicPr>
          <p:cNvPr id="6" name="图片 5" descr="截屏2020-12-21 上午11.08.27"/>
          <p:cNvPicPr>
            <a:picLocks noChangeAspect="1"/>
          </p:cNvPicPr>
          <p:nvPr/>
        </p:nvPicPr>
        <p:blipFill>
          <a:blip r:embed="rId4"/>
          <a:stretch>
            <a:fillRect/>
          </a:stretch>
        </p:blipFill>
        <p:spPr>
          <a:xfrm>
            <a:off x="4692015" y="4325620"/>
            <a:ext cx="3543300" cy="584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7" descr="2"/>
          <p:cNvPicPr>
            <a:picLocks noChangeAspect="1"/>
          </p:cNvPicPr>
          <p:nvPr/>
        </p:nvPicPr>
        <p:blipFill>
          <a:blip r:embed="rId1"/>
          <a:stretch>
            <a:fillRect/>
          </a:stretch>
        </p:blipFill>
        <p:spPr>
          <a:xfrm>
            <a:off x="9036368" y="365125"/>
            <a:ext cx="2317115" cy="2871470"/>
          </a:xfrm>
          <a:prstGeom prst="rect">
            <a:avLst/>
          </a:prstGeom>
        </p:spPr>
      </p:pic>
      <p:sp>
        <p:nvSpPr>
          <p:cNvPr id="2" name="标题 1"/>
          <p:cNvSpPr>
            <a:spLocks noGrp="1"/>
          </p:cNvSpPr>
          <p:nvPr>
            <p:ph type="title"/>
          </p:nvPr>
        </p:nvSpPr>
        <p:spPr/>
        <p:txBody>
          <a:bodyPr/>
          <a:p>
            <a:r>
              <a:rPr lang="zh-CN" altLang="en-US"/>
              <a:t>三、实验现象的解释</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825625"/>
                <a:ext cx="10515600" cy="4855845"/>
              </a:xfrm>
            </p:spPr>
            <p:txBody>
              <a:bodyPr/>
              <a:p>
                <a:r>
                  <a:rPr lang="zh-CN" altLang="en-US"/>
                  <a:t>假设光线经过旋光片仍是线偏振光。由于旋光晶体</a:t>
                </a:r>
                <a:endParaRPr lang="zh-CN" altLang="en-US"/>
              </a:p>
              <a:p>
                <a:pPr marL="0" indent="0">
                  <a:buNone/>
                </a:pPr>
                <a:r>
                  <a:rPr lang="zh-CN" altLang="en-US"/>
                  <a:t>的对称性，假设与光轴夹角为θ的光线在旋光片内偏振</a:t>
                </a:r>
                <a:endParaRPr lang="zh-CN" altLang="en-US"/>
              </a:p>
              <a:p>
                <a:pPr marL="0" indent="0">
                  <a:buNone/>
                </a:pPr>
                <a:r>
                  <a:rPr lang="zh-CN" altLang="en-US"/>
                  <a:t>方向都转过</a:t>
                </a:r>
                <a14:m>
                  <m:oMath xmlns:m="http://schemas.openxmlformats.org/officeDocument/2006/math">
                    <m:r>
                      <a:rPr lang="en-US" altLang="zh-CN" i="1">
                        <a:latin typeface="Cambria Math" charset="0"/>
                        <a:cs typeface="Cambria Math" charset="0"/>
                      </a:rPr>
                      <m:t>𝛿</m:t>
                    </m:r>
                  </m:oMath>
                </a14:m>
                <a:r>
                  <a:rPr lang="zh-CN" altLang="en-US"/>
                  <a:t>2。 </a:t>
                </a:r>
                <a:endParaRPr lang="zh-CN" altLang="en-US"/>
              </a:p>
              <a:p>
                <a:r>
                  <a:rPr lang="zh-CN" altLang="en-US"/>
                  <a:t>设</a:t>
                </a:r>
                <a:endParaRPr lang="zh-CN" altLang="en-US"/>
              </a:p>
              <a:p>
                <a:r>
                  <a:rPr lang="zh-CN" altLang="en-US"/>
                  <a:t>在出射前</a:t>
                </a:r>
                <a:endParaRPr lang="zh-CN" altLang="en-US"/>
              </a:p>
              <a:p>
                <a:r>
                  <a:rPr lang="zh-CN" altLang="en-US"/>
                  <a:t>折射过程中入射角为</a:t>
                </a:r>
                <a14:m>
                  <m:oMath xmlns:m="http://schemas.openxmlformats.org/officeDocument/2006/math">
                    <m:r>
                      <a:rPr lang="en-US" altLang="zh-CN" i="1">
                        <a:latin typeface="Cambria Math" charset="0"/>
                        <a:cs typeface="Cambria Math" charset="0"/>
                      </a:rPr>
                      <m:t>𝜃</m:t>
                    </m:r>
                    <m:r>
                      <a:rPr lang="en-US" altLang="zh-CN" i="1">
                        <a:latin typeface="Cambria Math" charset="0"/>
                        <a:cs typeface="Cambria Math" charset="0"/>
                      </a:rPr>
                      <m:t>2</m:t>
                    </m:r>
                  </m:oMath>
                </a14:m>
                <a:r>
                  <a:rPr lang="zh-CN" altLang="en-US"/>
                  <a:t>，出射角为</a:t>
                </a:r>
                <a14:m>
                  <m:oMath xmlns:m="http://schemas.openxmlformats.org/officeDocument/2006/math">
                    <m:r>
                      <a:rPr lang="en-US" altLang="zh-CN" i="1">
                        <a:latin typeface="Cambria Math" charset="0"/>
                        <a:cs typeface="Cambria Math" charset="0"/>
                      </a:rPr>
                      <m:t>𝜃</m:t>
                    </m:r>
                  </m:oMath>
                </a14:m>
                <a:endParaRPr lang="en-US" altLang="zh-CN" i="1">
                  <a:latin typeface="Cambria Math" charset="0"/>
                  <a:cs typeface="Cambria Math" charset="0"/>
                </a:endParaRPr>
              </a:p>
              <a:p>
                <a:r>
                  <a:rPr lang="zh-CN" altLang="en-US"/>
                  <a:t>由菲涅尔折射定律，折射后</a:t>
                </a:r>
                <a:endParaRPr lang="zh-CN" altLang="en-US"/>
              </a:p>
              <a:p>
                <a:r>
                  <a:rPr lang="zh-CN" altLang="en-US"/>
                  <a:t>因此转过角度</a:t>
                </a:r>
                <a:endParaRPr lang="zh-CN" altLang="en-US"/>
              </a:p>
              <a:p>
                <a:r>
                  <a:rPr lang="zh-CN" altLang="en-US"/>
                  <a:t>偏振方向转过总角度为</a:t>
                </a:r>
                <a:endParaRPr lang="zh-CN" altLang="en-US"/>
              </a:p>
              <a:p>
                <a:pPr marL="0" indent="0">
                  <a:buNone/>
                </a:pPr>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xfrm>
                <a:off x="838200" y="1825625"/>
                <a:ext cx="10515600" cy="4855845"/>
              </a:xfrm>
              <a:blipFill rotWithShape="1">
                <a:blip r:embed="rId2"/>
                <a:stretch>
                  <a:fillRect b="-6185"/>
                </a:stretch>
              </a:blipFill>
            </p:spPr>
            <p:txBody>
              <a:bodyPr/>
              <a:lstStyle/>
              <a:p>
                <a:r>
                  <a:rPr lang="zh-CN" altLang="en-US">
                    <a:noFill/>
                  </a:rPr>
                  <a:t> </a:t>
                </a:r>
              </a:p>
            </p:txBody>
          </p:sp>
        </mc:Fallback>
      </mc:AlternateContent>
      <p:pic>
        <p:nvPicPr>
          <p:cNvPr id="4" name="图片 3" descr="截屏2020-12-21 上午11.11.57"/>
          <p:cNvPicPr>
            <a:picLocks noChangeAspect="1"/>
          </p:cNvPicPr>
          <p:nvPr/>
        </p:nvPicPr>
        <p:blipFill>
          <a:blip r:embed="rId3"/>
          <a:stretch>
            <a:fillRect/>
          </a:stretch>
        </p:blipFill>
        <p:spPr>
          <a:xfrm>
            <a:off x="1664335" y="3352800"/>
            <a:ext cx="1841500" cy="584200"/>
          </a:xfrm>
          <a:prstGeom prst="rect">
            <a:avLst/>
          </a:prstGeom>
        </p:spPr>
      </p:pic>
      <p:pic>
        <p:nvPicPr>
          <p:cNvPr id="5" name="图片 4" descr="截屏2020-12-21 上午11.12.43"/>
          <p:cNvPicPr>
            <a:picLocks noChangeAspect="1"/>
          </p:cNvPicPr>
          <p:nvPr/>
        </p:nvPicPr>
        <p:blipFill>
          <a:blip r:embed="rId4"/>
          <a:stretch>
            <a:fillRect/>
          </a:stretch>
        </p:blipFill>
        <p:spPr>
          <a:xfrm>
            <a:off x="2775585" y="3852545"/>
            <a:ext cx="5346700" cy="584200"/>
          </a:xfrm>
          <a:prstGeom prst="rect">
            <a:avLst/>
          </a:prstGeom>
        </p:spPr>
      </p:pic>
      <p:pic>
        <p:nvPicPr>
          <p:cNvPr id="6" name="图片 5" descr="截屏2020-12-21 上午11.14.47"/>
          <p:cNvPicPr>
            <a:picLocks noChangeAspect="1"/>
          </p:cNvPicPr>
          <p:nvPr/>
        </p:nvPicPr>
        <p:blipFill>
          <a:blip r:embed="rId5"/>
          <a:stretch>
            <a:fillRect/>
          </a:stretch>
        </p:blipFill>
        <p:spPr>
          <a:xfrm>
            <a:off x="5637530" y="4991735"/>
            <a:ext cx="5346700" cy="584200"/>
          </a:xfrm>
          <a:prstGeom prst="rect">
            <a:avLst/>
          </a:prstGeom>
        </p:spPr>
      </p:pic>
      <p:pic>
        <p:nvPicPr>
          <p:cNvPr id="7" name="图片 6" descr="截屏2020-12-21 上午11.16.27"/>
          <p:cNvPicPr>
            <a:picLocks noChangeAspect="1"/>
          </p:cNvPicPr>
          <p:nvPr/>
        </p:nvPicPr>
        <p:blipFill>
          <a:blip r:embed="rId6"/>
          <a:stretch>
            <a:fillRect/>
          </a:stretch>
        </p:blipFill>
        <p:spPr>
          <a:xfrm>
            <a:off x="3403600" y="5463540"/>
            <a:ext cx="3327400" cy="584200"/>
          </a:xfrm>
          <a:prstGeom prst="rect">
            <a:avLst/>
          </a:prstGeom>
        </p:spPr>
      </p:pic>
      <p:pic>
        <p:nvPicPr>
          <p:cNvPr id="8" name="图片 7" descr="截屏2020-12-21 上午11.17.18"/>
          <p:cNvPicPr>
            <a:picLocks noChangeAspect="1"/>
          </p:cNvPicPr>
          <p:nvPr/>
        </p:nvPicPr>
        <p:blipFill>
          <a:blip r:embed="rId7"/>
          <a:stretch>
            <a:fillRect/>
          </a:stretch>
        </p:blipFill>
        <p:spPr>
          <a:xfrm>
            <a:off x="4800600" y="6047740"/>
            <a:ext cx="1930400" cy="558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8" descr="35D46E168F1B890E282D0BEEB82D3D55"/>
          <p:cNvPicPr>
            <a:picLocks noChangeAspect="1"/>
          </p:cNvPicPr>
          <p:nvPr>
            <p:ph idx="1"/>
          </p:nvPr>
        </p:nvPicPr>
        <p:blipFill>
          <a:blip r:embed="rId1"/>
          <a:srcRect t="24862" r="5124" b="26024"/>
          <a:stretch>
            <a:fillRect/>
          </a:stretch>
        </p:blipFill>
        <p:spPr>
          <a:xfrm>
            <a:off x="8439785" y="365125"/>
            <a:ext cx="2914015" cy="5005705"/>
          </a:xfrm>
          <a:prstGeom prst="rect">
            <a:avLst/>
          </a:prstGeom>
        </p:spPr>
      </p:pic>
      <p:sp>
        <p:nvSpPr>
          <p:cNvPr id="2" name="标题 1"/>
          <p:cNvSpPr>
            <a:spLocks noGrp="1"/>
          </p:cNvSpPr>
          <p:nvPr>
            <p:ph type="title"/>
          </p:nvPr>
        </p:nvSpPr>
        <p:spPr/>
        <p:txBody>
          <a:bodyPr/>
          <a:p>
            <a:r>
              <a:rPr lang="zh-CN" altLang="en-US"/>
              <a:t>三、实验现象的解释</a:t>
            </a:r>
            <a:endParaRPr lang="zh-CN" altLang="en-US"/>
          </a:p>
        </p:txBody>
      </p:sp>
      <mc:AlternateContent xmlns:mc="http://schemas.openxmlformats.org/markup-compatibility/2006">
        <mc:Choice xmlns:a14="http://schemas.microsoft.com/office/drawing/2010/main" Requires="a14">
          <p:sp>
            <p:nvSpPr>
              <p:cNvPr id="5" name="内容占位符 2"/>
              <p:cNvSpPr>
                <a:spLocks noGrp="1"/>
              </p:cNvSpPr>
              <p:nvPr/>
            </p:nvSpPr>
            <p:spPr>
              <a:xfrm>
                <a:off x="838200" y="1691005"/>
                <a:ext cx="10515600" cy="485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a:t>设检偏器的偏振方向相对检偏器转过</a:t>
                </a:r>
                <a14:m>
                  <m:oMath xmlns:m="http://schemas.openxmlformats.org/officeDocument/2006/math">
                    <m:r>
                      <a:rPr lang="en-US" altLang="zh-CN" i="1">
                        <a:latin typeface="Cambria Math" charset="0"/>
                        <a:cs typeface="Cambria Math" charset="0"/>
                      </a:rPr>
                      <m:t>𝛾</m:t>
                    </m:r>
                  </m:oMath>
                </a14:m>
                <a:r>
                  <a:rPr lang="zh-CN" altLang="en-US"/>
                  <a:t>，则其在</a:t>
                </a:r>
                <a:endParaRPr lang="zh-CN" altLang="en-US"/>
              </a:p>
              <a:p>
                <a:pPr marL="0" indent="0">
                  <a:buNone/>
                </a:pPr>
                <a:r>
                  <a:rPr lang="zh-CN" altLang="en-US"/>
                  <a:t>垂直于光线传播平面内投影相对于起偏器转过：</a:t>
                </a:r>
                <a:endParaRPr lang="zh-CN" altLang="en-US"/>
              </a:p>
              <a:p>
                <a:endParaRPr lang="zh-CN" altLang="en-US"/>
              </a:p>
              <a:p>
                <a:r>
                  <a:rPr lang="zh-CN" altLang="en-US"/>
                  <a:t>因此出射光的强度为：</a:t>
                </a:r>
                <a:endParaRPr lang="zh-CN" altLang="en-US"/>
              </a:p>
            </p:txBody>
          </p:sp>
        </mc:Choice>
        <mc:Fallback>
          <p:sp>
            <p:nvSpPr>
              <p:cNvPr id="5" name="内容占位符 2"/>
              <p:cNvSpPr>
                <a:spLocks noRot="1" noChangeAspect="1" noMove="1" noResize="1" noEditPoints="1" noAdjustHandles="1" noChangeArrowheads="1" noChangeShapeType="1" noTextEdit="1"/>
              </p:cNvSpPr>
              <p:nvPr/>
            </p:nvSpPr>
            <p:spPr>
              <a:xfrm>
                <a:off x="838200" y="1691005"/>
                <a:ext cx="10515600" cy="4855845"/>
              </a:xfrm>
              <a:prstGeom prst="rect">
                <a:avLst/>
              </a:prstGeom>
              <a:blipFill rotWithShape="1">
                <a:blip r:embed="rId2"/>
                <a:stretch>
                  <a:fillRect/>
                </a:stretch>
              </a:blipFill>
            </p:spPr>
            <p:txBody>
              <a:bodyPr/>
              <a:lstStyle/>
              <a:p>
                <a:r>
                  <a:rPr lang="zh-CN" altLang="en-US">
                    <a:noFill/>
                  </a:rPr>
                  <a:t> </a:t>
                </a:r>
              </a:p>
            </p:txBody>
          </p:sp>
        </mc:Fallback>
      </mc:AlternateContent>
      <p:pic>
        <p:nvPicPr>
          <p:cNvPr id="6" name="图片 5" descr="截屏2020-12-21 上午11.21.40"/>
          <p:cNvPicPr>
            <a:picLocks noChangeAspect="1"/>
          </p:cNvPicPr>
          <p:nvPr/>
        </p:nvPicPr>
        <p:blipFill>
          <a:blip r:embed="rId3"/>
          <a:stretch>
            <a:fillRect/>
          </a:stretch>
        </p:blipFill>
        <p:spPr>
          <a:xfrm>
            <a:off x="2474595" y="2718435"/>
            <a:ext cx="4495800" cy="558800"/>
          </a:xfrm>
          <a:prstGeom prst="rect">
            <a:avLst/>
          </a:prstGeom>
        </p:spPr>
      </p:pic>
      <p:pic>
        <p:nvPicPr>
          <p:cNvPr id="7" name="图片 6" descr="截屏2020-12-21 上午11.22.45"/>
          <p:cNvPicPr>
            <a:picLocks noChangeAspect="1"/>
          </p:cNvPicPr>
          <p:nvPr/>
        </p:nvPicPr>
        <p:blipFill>
          <a:blip r:embed="rId4"/>
          <a:stretch>
            <a:fillRect/>
          </a:stretch>
        </p:blipFill>
        <p:spPr>
          <a:xfrm>
            <a:off x="2474595" y="3839845"/>
            <a:ext cx="2286000" cy="558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三、实验现象的解释</a:t>
            </a:r>
            <a:endParaRPr lang="zh-CN" altLang="en-US"/>
          </a:p>
        </p:txBody>
      </p:sp>
      <p:sp>
        <p:nvSpPr>
          <p:cNvPr id="5" name="内容占位符 2"/>
          <p:cNvSpPr>
            <a:spLocks noGrp="1"/>
          </p:cNvSpPr>
          <p:nvPr/>
        </p:nvSpPr>
        <p:spPr>
          <a:xfrm>
            <a:off x="838200" y="1691005"/>
            <a:ext cx="10515600" cy="485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en-US"/>
          </a:p>
        </p:txBody>
      </p:sp>
      <p:sp>
        <p:nvSpPr>
          <p:cNvPr id="3" name="内容占位符 2"/>
          <p:cNvSpPr/>
          <p:nvPr>
            <p:ph idx="1"/>
          </p:nvPr>
        </p:nvSpPr>
        <p:spPr>
          <a:xfrm>
            <a:off x="640715" y="1943100"/>
            <a:ext cx="10515600" cy="4351338"/>
          </a:xfrm>
        </p:spPr>
        <p:txBody>
          <a:bodyPr/>
          <a:p>
            <a:r>
              <a:rPr lang="zh-CN" altLang="en-US"/>
              <a:t>右图为根据上述对实验现象的理论解释在</a:t>
            </a:r>
            <a:endParaRPr lang="zh-CN" altLang="en-US"/>
          </a:p>
          <a:p>
            <a:pPr marL="0" indent="0">
              <a:buNone/>
            </a:pPr>
            <a:r>
              <a:rPr lang="zh-CN" altLang="en-US"/>
              <a:t> 进行数值模拟绘制的图片</a:t>
            </a:r>
            <a:endParaRPr lang="zh-CN" altLang="en-US"/>
          </a:p>
          <a:p>
            <a:r>
              <a:rPr lang="zh-CN" altLang="en-US">
                <a:latin typeface="Cambria Math" charset="0"/>
                <a:cs typeface="Cambria Math" charset="0"/>
                <a:sym typeface="+mn-ea"/>
              </a:rPr>
              <a:t>竖直方向为第一个偏振片偏振方向</a:t>
            </a:r>
            <a:endParaRPr lang="zh-CN" altLang="en-US"/>
          </a:p>
          <a:p>
            <a:r>
              <a:rPr lang="zh-CN" altLang="en-US">
                <a:latin typeface="Cambria Math" charset="0"/>
                <a:cs typeface="Cambria Math" charset="0"/>
              </a:rPr>
              <a:t>上图旋光度为</a:t>
            </a:r>
            <a:r>
              <a:rPr lang="en-US" altLang="zh-CN">
                <a:latin typeface="Cambria Math" charset="0"/>
                <a:cs typeface="Cambria Math" charset="0"/>
              </a:rPr>
              <a:t>60</a:t>
            </a:r>
            <a:r>
              <a:rPr lang="zh-CN" altLang="en-US">
                <a:latin typeface="Cambria Math" charset="0"/>
                <a:cs typeface="Cambria Math" charset="0"/>
              </a:rPr>
              <a:t>度；第二个偏振片</a:t>
            </a:r>
            <a:endParaRPr lang="zh-CN" altLang="en-US">
              <a:latin typeface="Cambria Math" charset="0"/>
              <a:cs typeface="Cambria Math" charset="0"/>
            </a:endParaRPr>
          </a:p>
          <a:p>
            <a:pPr marL="0" indent="0">
              <a:buNone/>
            </a:pPr>
            <a:r>
              <a:rPr lang="zh-CN" altLang="en-US">
                <a:latin typeface="Cambria Math" charset="0"/>
                <a:cs typeface="Cambria Math" charset="0"/>
              </a:rPr>
              <a:t>   相对于第一个偏振片旋转</a:t>
            </a:r>
            <a:r>
              <a:rPr lang="en-US" altLang="zh-CN">
                <a:latin typeface="Cambria Math" charset="0"/>
                <a:cs typeface="Cambria Math" charset="0"/>
              </a:rPr>
              <a:t>60</a:t>
            </a:r>
            <a:r>
              <a:rPr lang="zh-CN" altLang="en-US">
                <a:latin typeface="Cambria Math" charset="0"/>
                <a:cs typeface="Cambria Math" charset="0"/>
              </a:rPr>
              <a:t>度</a:t>
            </a:r>
            <a:endParaRPr lang="zh-CN" altLang="en-US">
              <a:latin typeface="Cambria Math" charset="0"/>
              <a:cs typeface="Cambria Math" charset="0"/>
            </a:endParaRPr>
          </a:p>
          <a:p>
            <a:r>
              <a:rPr lang="zh-CN" altLang="en-US">
                <a:sym typeface="+mn-ea"/>
              </a:rPr>
              <a:t>下图旋光度为6</a:t>
            </a:r>
            <a:r>
              <a:rPr lang="en-US" altLang="zh-CN">
                <a:sym typeface="+mn-ea"/>
              </a:rPr>
              <a:t>0</a:t>
            </a:r>
            <a:r>
              <a:rPr lang="zh-CN" altLang="en-US">
                <a:sym typeface="+mn-ea"/>
              </a:rPr>
              <a:t>度；第二个偏振片</a:t>
            </a:r>
            <a:endParaRPr lang="zh-CN" altLang="en-US">
              <a:sym typeface="+mn-ea"/>
            </a:endParaRPr>
          </a:p>
          <a:p>
            <a:pPr marL="0" indent="0">
              <a:buNone/>
            </a:pPr>
            <a:r>
              <a:rPr lang="zh-CN" altLang="en-US">
                <a:sym typeface="+mn-ea"/>
              </a:rPr>
              <a:t>   相对于第一个偏振片旋转</a:t>
            </a:r>
            <a:r>
              <a:rPr lang="en-US" altLang="zh-CN">
                <a:sym typeface="+mn-ea"/>
              </a:rPr>
              <a:t>150</a:t>
            </a:r>
            <a:r>
              <a:rPr lang="zh-CN" altLang="en-US">
                <a:sym typeface="+mn-ea"/>
              </a:rPr>
              <a:t>度</a:t>
            </a:r>
            <a:endParaRPr lang="zh-CN" altLang="en-US">
              <a:latin typeface="Cambria Math" charset="0"/>
              <a:cs typeface="Cambria Math" charset="0"/>
            </a:endParaRPr>
          </a:p>
          <a:p>
            <a:pPr marL="0" indent="0">
              <a:buNone/>
            </a:pPr>
            <a:r>
              <a:rPr lang="zh-CN" altLang="en-US">
                <a:latin typeface="Cambria Math" charset="0"/>
                <a:cs typeface="Cambria Math" charset="0"/>
              </a:rPr>
              <a:t>  图案整体转过了</a:t>
            </a:r>
            <a:r>
              <a:rPr lang="en-US" altLang="zh-CN">
                <a:latin typeface="Cambria Math" charset="0"/>
                <a:cs typeface="Cambria Math" charset="0"/>
              </a:rPr>
              <a:t>90</a:t>
            </a:r>
            <a:r>
              <a:rPr lang="zh-CN" altLang="en-US">
                <a:latin typeface="Cambria Math" charset="0"/>
                <a:cs typeface="Cambria Math" charset="0"/>
              </a:rPr>
              <a:t>度</a:t>
            </a:r>
            <a:endParaRPr lang="zh-CN" altLang="en-US">
              <a:latin typeface="Cambria Math" charset="0"/>
              <a:cs typeface="Cambria Math" charset="0"/>
            </a:endParaRPr>
          </a:p>
        </p:txBody>
      </p:sp>
      <p:pic>
        <p:nvPicPr>
          <p:cNvPr id="9" name="图片 8" descr="1234"/>
          <p:cNvPicPr>
            <a:picLocks noChangeAspect="1"/>
          </p:cNvPicPr>
          <p:nvPr/>
        </p:nvPicPr>
        <p:blipFill>
          <a:blip r:embed="rId1"/>
          <a:stretch>
            <a:fillRect/>
          </a:stretch>
        </p:blipFill>
        <p:spPr>
          <a:xfrm>
            <a:off x="8203565" y="3204210"/>
            <a:ext cx="3150235" cy="3090545"/>
          </a:xfrm>
          <a:prstGeom prst="rect">
            <a:avLst/>
          </a:prstGeom>
        </p:spPr>
      </p:pic>
      <p:pic>
        <p:nvPicPr>
          <p:cNvPr id="10" name="图片 9" descr="1.047"/>
          <p:cNvPicPr>
            <a:picLocks noChangeAspect="1"/>
          </p:cNvPicPr>
          <p:nvPr/>
        </p:nvPicPr>
        <p:blipFill>
          <a:blip r:embed="rId2"/>
          <a:stretch>
            <a:fillRect/>
          </a:stretch>
        </p:blipFill>
        <p:spPr>
          <a:xfrm>
            <a:off x="8143875" y="280670"/>
            <a:ext cx="3012440" cy="29235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四、实验结论</a:t>
            </a:r>
            <a:endParaRPr lang="zh-CN" altLang="en-US"/>
          </a:p>
        </p:txBody>
      </p:sp>
      <p:sp>
        <p:nvSpPr>
          <p:cNvPr id="3" name="内容占位符 2"/>
          <p:cNvSpPr>
            <a:spLocks noGrp="1"/>
          </p:cNvSpPr>
          <p:nvPr>
            <p:ph idx="1"/>
          </p:nvPr>
        </p:nvSpPr>
        <p:spPr/>
        <p:txBody>
          <a:bodyPr/>
          <a:p>
            <a:r>
              <a:rPr lang="en-US">
                <a:sym typeface="+mn-ea"/>
              </a:rPr>
              <a:t>目前可以确定的是，十字的出现所代表的不对称性产生的原因应当有光在晶体表面斜入射时遵循的菲涅尔公式导致的偏振</a:t>
            </a:r>
            <a:r>
              <a:rPr lang="zh-CN" altLang="en-US">
                <a:sym typeface="+mn-ea"/>
              </a:rPr>
              <a:t>方向</a:t>
            </a:r>
            <a:r>
              <a:rPr lang="en-US">
                <a:sym typeface="+mn-ea"/>
              </a:rPr>
              <a:t>变化。遗憾的是，由于对晶体光学性质知识的匮乏，理论中没有考虑L光与R光不是圆偏振光的影响</a:t>
            </a:r>
            <a:r>
              <a:rPr lang="zh-CN" altLang="en-US">
                <a:sym typeface="+mn-ea"/>
              </a:rPr>
              <a:t>以及透镜对光路的扭曲</a:t>
            </a:r>
            <a:r>
              <a:rPr lang="en-US">
                <a:sym typeface="+mn-ea"/>
              </a:rPr>
              <a:t>，而这对于光强的分布也应有比较大的影响。</a:t>
            </a:r>
            <a:endParaRPr lang="en-US"/>
          </a:p>
          <a:p>
            <a:pPr marL="0" indent="0">
              <a:buNone/>
            </a:pPr>
            <a:endParaRPr lang="zh-CN" altLang="en-US"/>
          </a:p>
          <a:p>
            <a:pPr marL="0" indent="0">
              <a:buNone/>
            </a:pPr>
            <a:r>
              <a:rPr lang="zh-CN" altLang="en-US" sz="1800"/>
              <a:t>参考文献：新概念物理教程. 光学/赵凯华. 北京:高等教育出版社, 2004.11</a:t>
            </a:r>
            <a:endParaRPr lang="zh-CN" altLang="en-US"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实验规划</a:t>
            </a:r>
            <a:endParaRPr lang="zh-CN" altLang="en-US"/>
          </a:p>
        </p:txBody>
      </p:sp>
      <p:sp>
        <p:nvSpPr>
          <p:cNvPr id="3" name="内容占位符 2"/>
          <p:cNvSpPr>
            <a:spLocks noGrp="1"/>
          </p:cNvSpPr>
          <p:nvPr>
            <p:ph idx="1"/>
          </p:nvPr>
        </p:nvSpPr>
        <p:spPr/>
        <p:txBody>
          <a:bodyPr/>
          <a:p>
            <a:r>
              <a:rPr lang="zh-CN" altLang="en-US"/>
              <a:t>实验器材与目的</a:t>
            </a:r>
            <a:endParaRPr lang="zh-CN" altLang="en-US"/>
          </a:p>
          <a:p>
            <a:r>
              <a:rPr lang="zh-CN" altLang="en-US"/>
              <a:t>实验设计与现象</a:t>
            </a:r>
            <a:endParaRPr lang="zh-CN" altLang="en-US"/>
          </a:p>
          <a:p>
            <a:r>
              <a:rPr lang="zh-CN" altLang="en-US"/>
              <a:t>实验现象的解释</a:t>
            </a:r>
            <a:endParaRPr lang="zh-CN" altLang="en-US"/>
          </a:p>
          <a:p>
            <a:r>
              <a:rPr lang="zh-CN" altLang="en-US"/>
              <a:t>实验结论</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一、实验器材与目的</a:t>
            </a:r>
            <a:endParaRPr lang="zh-CN" altLang="en-US"/>
          </a:p>
        </p:txBody>
      </p:sp>
      <p:sp>
        <p:nvSpPr>
          <p:cNvPr id="3" name="内容占位符 2"/>
          <p:cNvSpPr>
            <a:spLocks noGrp="1"/>
          </p:cNvSpPr>
          <p:nvPr>
            <p:ph idx="1"/>
          </p:nvPr>
        </p:nvSpPr>
        <p:spPr/>
        <p:txBody>
          <a:bodyPr/>
          <a:p>
            <a:r>
              <a:rPr lang="zh-CN" altLang="en-US"/>
              <a:t>实验器材：旋光晶体、偏振片、白色光源、红色滤光片、凸透镜</a:t>
            </a:r>
            <a:endParaRPr lang="zh-CN" altLang="en-US"/>
          </a:p>
          <a:p>
            <a:r>
              <a:rPr lang="zh-CN" altLang="en-US"/>
              <a:t>为了更加精细的研究晶体性质，将同时研究光线斜入射旋光晶体产生的现象</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descr="截屏2020-12-20 下午11.23.12"/>
          <p:cNvPicPr>
            <a:picLocks noChangeAspect="1"/>
          </p:cNvPicPr>
          <p:nvPr/>
        </p:nvPicPr>
        <p:blipFill>
          <a:blip r:embed="rId1"/>
          <a:stretch>
            <a:fillRect/>
          </a:stretch>
        </p:blipFill>
        <p:spPr>
          <a:xfrm>
            <a:off x="8355965" y="365125"/>
            <a:ext cx="2997835" cy="2818130"/>
          </a:xfrm>
          <a:prstGeom prst="rect">
            <a:avLst/>
          </a:prstGeom>
        </p:spPr>
      </p:pic>
      <p:sp>
        <p:nvSpPr>
          <p:cNvPr id="2" name="标题 1"/>
          <p:cNvSpPr>
            <a:spLocks noGrp="1"/>
          </p:cNvSpPr>
          <p:nvPr>
            <p:ph type="title"/>
          </p:nvPr>
        </p:nvSpPr>
        <p:spPr/>
        <p:txBody>
          <a:bodyPr/>
          <a:p>
            <a:r>
              <a:rPr lang="zh-CN" altLang="en-US"/>
              <a:t>二、实验设计与现象</a:t>
            </a:r>
            <a:endParaRPr lang="zh-CN" altLang="en-US"/>
          </a:p>
        </p:txBody>
      </p:sp>
      <p:sp>
        <p:nvSpPr>
          <p:cNvPr id="3" name="内容占位符 2"/>
          <p:cNvSpPr>
            <a:spLocks noGrp="1"/>
          </p:cNvSpPr>
          <p:nvPr>
            <p:ph idx="1"/>
          </p:nvPr>
        </p:nvSpPr>
        <p:spPr>
          <a:xfrm>
            <a:off x="838200" y="1691005"/>
            <a:ext cx="10515600" cy="4351338"/>
          </a:xfrm>
        </p:spPr>
        <p:txBody>
          <a:bodyPr/>
          <a:p>
            <a:r>
              <a:rPr lang="zh-CN" altLang="en-US"/>
              <a:t>定性观察：将白色光源、偏振片、旋光晶体、</a:t>
            </a:r>
            <a:endParaRPr lang="zh-CN" altLang="en-US"/>
          </a:p>
          <a:p>
            <a:pPr marL="0" indent="0">
              <a:buNone/>
            </a:pPr>
            <a:r>
              <a:rPr lang="zh-CN" altLang="en-US"/>
              <a:t>偏振片、光屏依次排列在光具座上。</a:t>
            </a:r>
            <a:endParaRPr lang="zh-CN" altLang="en-US"/>
          </a:p>
          <a:p>
            <a:endParaRPr lang="zh-CN" altLang="en-US"/>
          </a:p>
        </p:txBody>
      </p:sp>
      <p:pic>
        <p:nvPicPr>
          <p:cNvPr id="4" name="图片 3" descr="截屏2020-12-20 下午9.39.18"/>
          <p:cNvPicPr>
            <a:picLocks noChangeAspect="1"/>
          </p:cNvPicPr>
          <p:nvPr/>
        </p:nvPicPr>
        <p:blipFill>
          <a:blip r:embed="rId2"/>
          <a:stretch>
            <a:fillRect/>
          </a:stretch>
        </p:blipFill>
        <p:spPr>
          <a:xfrm>
            <a:off x="838200" y="2678430"/>
            <a:ext cx="2073275" cy="3140075"/>
          </a:xfrm>
          <a:prstGeom prst="rect">
            <a:avLst/>
          </a:prstGeom>
        </p:spPr>
      </p:pic>
      <p:pic>
        <p:nvPicPr>
          <p:cNvPr id="5" name="图片 4" descr="截屏2020-12-20 下午9.39.47"/>
          <p:cNvPicPr>
            <a:picLocks noChangeAspect="1"/>
          </p:cNvPicPr>
          <p:nvPr/>
        </p:nvPicPr>
        <p:blipFill>
          <a:blip r:embed="rId3">
            <a:lum bright="30000"/>
          </a:blip>
          <a:stretch>
            <a:fillRect/>
          </a:stretch>
        </p:blipFill>
        <p:spPr>
          <a:xfrm>
            <a:off x="2921635" y="2678430"/>
            <a:ext cx="2072640" cy="3139440"/>
          </a:xfrm>
          <a:prstGeom prst="rect">
            <a:avLst/>
          </a:prstGeom>
        </p:spPr>
      </p:pic>
      <p:pic>
        <p:nvPicPr>
          <p:cNvPr id="6" name="图片 5" descr="截屏2020-12-20 下午9.39.57"/>
          <p:cNvPicPr>
            <a:picLocks noChangeAspect="1"/>
          </p:cNvPicPr>
          <p:nvPr/>
        </p:nvPicPr>
        <p:blipFill>
          <a:blip r:embed="rId4"/>
          <a:stretch>
            <a:fillRect/>
          </a:stretch>
        </p:blipFill>
        <p:spPr>
          <a:xfrm>
            <a:off x="4994275" y="2675890"/>
            <a:ext cx="2073275" cy="3140710"/>
          </a:xfrm>
          <a:prstGeom prst="rect">
            <a:avLst/>
          </a:prstGeom>
        </p:spPr>
      </p:pic>
      <p:pic>
        <p:nvPicPr>
          <p:cNvPr id="7" name="图片 6" descr="截屏2020-12-20 下午9.40.13"/>
          <p:cNvPicPr>
            <a:picLocks noChangeAspect="1"/>
          </p:cNvPicPr>
          <p:nvPr/>
        </p:nvPicPr>
        <p:blipFill>
          <a:blip r:embed="rId5"/>
          <a:stretch>
            <a:fillRect/>
          </a:stretch>
        </p:blipFill>
        <p:spPr>
          <a:xfrm>
            <a:off x="7067550" y="2678430"/>
            <a:ext cx="2072640" cy="3138805"/>
          </a:xfrm>
          <a:prstGeom prst="rect">
            <a:avLst/>
          </a:prstGeom>
        </p:spPr>
      </p:pic>
      <p:pic>
        <p:nvPicPr>
          <p:cNvPr id="8" name="图片 7" descr="截屏2020-12-20 下午9.40.26"/>
          <p:cNvPicPr>
            <a:picLocks noChangeAspect="1"/>
          </p:cNvPicPr>
          <p:nvPr/>
        </p:nvPicPr>
        <p:blipFill>
          <a:blip r:embed="rId6"/>
          <a:stretch>
            <a:fillRect/>
          </a:stretch>
        </p:blipFill>
        <p:spPr>
          <a:xfrm>
            <a:off x="9140190" y="2678430"/>
            <a:ext cx="2072005" cy="3138170"/>
          </a:xfrm>
          <a:prstGeom prst="rect">
            <a:avLst/>
          </a:prstGeom>
        </p:spPr>
      </p:pic>
      <p:sp>
        <p:nvSpPr>
          <p:cNvPr id="9" name="文本框 8"/>
          <p:cNvSpPr txBox="1"/>
          <p:nvPr/>
        </p:nvSpPr>
        <p:spPr>
          <a:xfrm>
            <a:off x="1283335" y="5819140"/>
            <a:ext cx="1183005" cy="368300"/>
          </a:xfrm>
          <a:prstGeom prst="rect">
            <a:avLst/>
          </a:prstGeom>
          <a:noFill/>
        </p:spPr>
        <p:txBody>
          <a:bodyPr wrap="square" rtlCol="0">
            <a:spAutoFit/>
          </a:bodyPr>
          <a:p>
            <a:pPr algn="ctr"/>
            <a:r>
              <a:rPr lang="en-US" altLang="zh-CN"/>
              <a:t>0</a:t>
            </a:r>
            <a:endParaRPr lang="en-US" altLang="zh-CN"/>
          </a:p>
        </p:txBody>
      </p:sp>
      <p:sp>
        <p:nvSpPr>
          <p:cNvPr id="10" name="文本框 9"/>
          <p:cNvSpPr txBox="1"/>
          <p:nvPr/>
        </p:nvSpPr>
        <p:spPr>
          <a:xfrm>
            <a:off x="3366135" y="5819140"/>
            <a:ext cx="1183005" cy="368300"/>
          </a:xfrm>
          <a:prstGeom prst="rect">
            <a:avLst/>
          </a:prstGeom>
          <a:noFill/>
        </p:spPr>
        <p:txBody>
          <a:bodyPr wrap="square" rtlCol="0">
            <a:spAutoFit/>
          </a:bodyPr>
          <a:p>
            <a:pPr algn="ctr"/>
            <a:r>
              <a:rPr lang="en-US" altLang="zh-CN"/>
              <a:t>40</a:t>
            </a:r>
            <a:endParaRPr lang="en-US" altLang="zh-CN"/>
          </a:p>
        </p:txBody>
      </p:sp>
      <p:sp>
        <p:nvSpPr>
          <p:cNvPr id="11" name="文本框 10"/>
          <p:cNvSpPr txBox="1"/>
          <p:nvPr/>
        </p:nvSpPr>
        <p:spPr>
          <a:xfrm>
            <a:off x="5351780" y="5819140"/>
            <a:ext cx="1183005" cy="368300"/>
          </a:xfrm>
          <a:prstGeom prst="rect">
            <a:avLst/>
          </a:prstGeom>
          <a:noFill/>
        </p:spPr>
        <p:txBody>
          <a:bodyPr wrap="square" rtlCol="0">
            <a:spAutoFit/>
          </a:bodyPr>
          <a:p>
            <a:pPr algn="ctr"/>
            <a:r>
              <a:rPr lang="en-US" altLang="zh-CN"/>
              <a:t>90</a:t>
            </a:r>
            <a:endParaRPr lang="en-US" altLang="zh-CN"/>
          </a:p>
        </p:txBody>
      </p:sp>
      <p:sp>
        <p:nvSpPr>
          <p:cNvPr id="12" name="文本框 11"/>
          <p:cNvSpPr txBox="1"/>
          <p:nvPr/>
        </p:nvSpPr>
        <p:spPr>
          <a:xfrm>
            <a:off x="7421880" y="5808980"/>
            <a:ext cx="1183005" cy="368300"/>
          </a:xfrm>
          <a:prstGeom prst="rect">
            <a:avLst/>
          </a:prstGeom>
          <a:noFill/>
        </p:spPr>
        <p:txBody>
          <a:bodyPr wrap="square" rtlCol="0">
            <a:spAutoFit/>
          </a:bodyPr>
          <a:p>
            <a:pPr algn="ctr"/>
            <a:r>
              <a:rPr lang="en-US" altLang="zh-CN"/>
              <a:t>140</a:t>
            </a:r>
            <a:endParaRPr lang="en-US" altLang="zh-CN"/>
          </a:p>
        </p:txBody>
      </p:sp>
      <p:sp>
        <p:nvSpPr>
          <p:cNvPr id="13" name="文本框 12"/>
          <p:cNvSpPr txBox="1"/>
          <p:nvPr/>
        </p:nvSpPr>
        <p:spPr>
          <a:xfrm>
            <a:off x="9584690" y="5808980"/>
            <a:ext cx="1183005" cy="368300"/>
          </a:xfrm>
          <a:prstGeom prst="rect">
            <a:avLst/>
          </a:prstGeom>
          <a:noFill/>
        </p:spPr>
        <p:txBody>
          <a:bodyPr wrap="square" rtlCol="0">
            <a:spAutoFit/>
          </a:bodyPr>
          <a:p>
            <a:pPr algn="ctr"/>
            <a:r>
              <a:rPr lang="en-US" altLang="zh-CN"/>
              <a:t>180</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图片 19" descr="截屏2020-12-20 下午11.23.12"/>
          <p:cNvPicPr>
            <a:picLocks noChangeAspect="1"/>
          </p:cNvPicPr>
          <p:nvPr/>
        </p:nvPicPr>
        <p:blipFill>
          <a:blip r:embed="rId1"/>
          <a:stretch>
            <a:fillRect/>
          </a:stretch>
        </p:blipFill>
        <p:spPr>
          <a:xfrm>
            <a:off x="8355965" y="365125"/>
            <a:ext cx="2997835" cy="2818130"/>
          </a:xfrm>
          <a:prstGeom prst="rect">
            <a:avLst/>
          </a:prstGeom>
        </p:spPr>
      </p:pic>
      <p:sp>
        <p:nvSpPr>
          <p:cNvPr id="2" name="标题 1"/>
          <p:cNvSpPr>
            <a:spLocks noGrp="1"/>
          </p:cNvSpPr>
          <p:nvPr>
            <p:ph type="title"/>
          </p:nvPr>
        </p:nvSpPr>
        <p:spPr/>
        <p:txBody>
          <a:bodyPr/>
          <a:p>
            <a:r>
              <a:rPr lang="zh-CN" altLang="en-US"/>
              <a:t>二、实验设计与现象</a:t>
            </a:r>
            <a:endParaRPr lang="zh-CN" altLang="en-US"/>
          </a:p>
        </p:txBody>
      </p:sp>
      <p:sp>
        <p:nvSpPr>
          <p:cNvPr id="3" name="内容占位符 2"/>
          <p:cNvSpPr>
            <a:spLocks noGrp="1"/>
          </p:cNvSpPr>
          <p:nvPr>
            <p:ph idx="1"/>
          </p:nvPr>
        </p:nvSpPr>
        <p:spPr/>
        <p:txBody>
          <a:bodyPr/>
          <a:p>
            <a:r>
              <a:rPr lang="zh-CN" altLang="en-US"/>
              <a:t>定性观察：将白色光源、偏振片、旋光晶体、</a:t>
            </a:r>
            <a:endParaRPr lang="zh-CN" altLang="en-US"/>
          </a:p>
          <a:p>
            <a:pPr marL="0" indent="0">
              <a:buNone/>
            </a:pPr>
            <a:r>
              <a:rPr lang="zh-CN" altLang="en-US"/>
              <a:t>偏振片、光屏依次排列在光具座上。</a:t>
            </a:r>
            <a:endParaRPr lang="zh-CN" altLang="en-US"/>
          </a:p>
          <a:p>
            <a:endParaRPr lang="zh-CN" altLang="en-US"/>
          </a:p>
        </p:txBody>
      </p:sp>
      <p:sp>
        <p:nvSpPr>
          <p:cNvPr id="9" name="文本框 8"/>
          <p:cNvSpPr txBox="1"/>
          <p:nvPr/>
        </p:nvSpPr>
        <p:spPr>
          <a:xfrm>
            <a:off x="1283335" y="5819140"/>
            <a:ext cx="1183005" cy="368300"/>
          </a:xfrm>
          <a:prstGeom prst="rect">
            <a:avLst/>
          </a:prstGeom>
          <a:noFill/>
        </p:spPr>
        <p:txBody>
          <a:bodyPr wrap="square" rtlCol="0">
            <a:spAutoFit/>
          </a:bodyPr>
          <a:p>
            <a:pPr algn="ctr"/>
            <a:r>
              <a:rPr lang="en-US" altLang="zh-CN"/>
              <a:t>0</a:t>
            </a:r>
            <a:endParaRPr lang="en-US" altLang="zh-CN"/>
          </a:p>
        </p:txBody>
      </p:sp>
      <p:sp>
        <p:nvSpPr>
          <p:cNvPr id="10" name="文本框 9"/>
          <p:cNvSpPr txBox="1"/>
          <p:nvPr/>
        </p:nvSpPr>
        <p:spPr>
          <a:xfrm>
            <a:off x="3366135" y="5819140"/>
            <a:ext cx="1183005" cy="368300"/>
          </a:xfrm>
          <a:prstGeom prst="rect">
            <a:avLst/>
          </a:prstGeom>
          <a:noFill/>
        </p:spPr>
        <p:txBody>
          <a:bodyPr wrap="square" rtlCol="0">
            <a:spAutoFit/>
          </a:bodyPr>
          <a:p>
            <a:pPr algn="ctr"/>
            <a:r>
              <a:rPr lang="en-US" altLang="zh-CN"/>
              <a:t>40</a:t>
            </a:r>
            <a:endParaRPr lang="en-US" altLang="zh-CN"/>
          </a:p>
        </p:txBody>
      </p:sp>
      <p:sp>
        <p:nvSpPr>
          <p:cNvPr id="11" name="文本框 10"/>
          <p:cNvSpPr txBox="1"/>
          <p:nvPr/>
        </p:nvSpPr>
        <p:spPr>
          <a:xfrm>
            <a:off x="5351780" y="5819140"/>
            <a:ext cx="1183005" cy="368300"/>
          </a:xfrm>
          <a:prstGeom prst="rect">
            <a:avLst/>
          </a:prstGeom>
          <a:noFill/>
        </p:spPr>
        <p:txBody>
          <a:bodyPr wrap="square" rtlCol="0">
            <a:spAutoFit/>
          </a:bodyPr>
          <a:p>
            <a:pPr algn="ctr"/>
            <a:r>
              <a:rPr lang="en-US" altLang="zh-CN"/>
              <a:t>90</a:t>
            </a:r>
            <a:endParaRPr lang="en-US" altLang="zh-CN"/>
          </a:p>
        </p:txBody>
      </p:sp>
      <p:sp>
        <p:nvSpPr>
          <p:cNvPr id="12" name="文本框 11"/>
          <p:cNvSpPr txBox="1"/>
          <p:nvPr/>
        </p:nvSpPr>
        <p:spPr>
          <a:xfrm>
            <a:off x="7421880" y="5808980"/>
            <a:ext cx="1183005" cy="368300"/>
          </a:xfrm>
          <a:prstGeom prst="rect">
            <a:avLst/>
          </a:prstGeom>
          <a:noFill/>
        </p:spPr>
        <p:txBody>
          <a:bodyPr wrap="square" rtlCol="0">
            <a:spAutoFit/>
          </a:bodyPr>
          <a:p>
            <a:pPr algn="ctr"/>
            <a:r>
              <a:rPr lang="en-US" altLang="zh-CN"/>
              <a:t>140</a:t>
            </a:r>
            <a:endParaRPr lang="en-US" altLang="zh-CN"/>
          </a:p>
        </p:txBody>
      </p:sp>
      <p:sp>
        <p:nvSpPr>
          <p:cNvPr id="13" name="文本框 12"/>
          <p:cNvSpPr txBox="1"/>
          <p:nvPr/>
        </p:nvSpPr>
        <p:spPr>
          <a:xfrm>
            <a:off x="9584690" y="5808980"/>
            <a:ext cx="1183005" cy="368300"/>
          </a:xfrm>
          <a:prstGeom prst="rect">
            <a:avLst/>
          </a:prstGeom>
          <a:noFill/>
        </p:spPr>
        <p:txBody>
          <a:bodyPr wrap="square" rtlCol="0">
            <a:spAutoFit/>
          </a:bodyPr>
          <a:p>
            <a:pPr algn="ctr"/>
            <a:r>
              <a:rPr lang="en-US" altLang="zh-CN"/>
              <a:t>180</a:t>
            </a:r>
            <a:endParaRPr lang="en-US" altLang="zh-CN"/>
          </a:p>
        </p:txBody>
      </p:sp>
      <p:pic>
        <p:nvPicPr>
          <p:cNvPr id="14" name="图片 13" descr="截屏2020-12-20 下午10.54.14"/>
          <p:cNvPicPr>
            <a:picLocks noChangeAspect="1"/>
          </p:cNvPicPr>
          <p:nvPr/>
        </p:nvPicPr>
        <p:blipFill>
          <a:blip r:embed="rId2"/>
          <a:stretch>
            <a:fillRect/>
          </a:stretch>
        </p:blipFill>
        <p:spPr>
          <a:xfrm>
            <a:off x="584835" y="2788920"/>
            <a:ext cx="2580005" cy="2425700"/>
          </a:xfrm>
          <a:prstGeom prst="rect">
            <a:avLst/>
          </a:prstGeom>
        </p:spPr>
      </p:pic>
      <p:pic>
        <p:nvPicPr>
          <p:cNvPr id="15" name="图片 14" descr="截屏2020-12-20 下午10.54.33"/>
          <p:cNvPicPr>
            <a:picLocks noChangeAspect="1"/>
          </p:cNvPicPr>
          <p:nvPr/>
        </p:nvPicPr>
        <p:blipFill>
          <a:blip r:embed="rId3"/>
          <a:stretch>
            <a:fillRect/>
          </a:stretch>
        </p:blipFill>
        <p:spPr>
          <a:xfrm>
            <a:off x="2512695" y="2788920"/>
            <a:ext cx="2578735" cy="2425065"/>
          </a:xfrm>
          <a:prstGeom prst="rect">
            <a:avLst/>
          </a:prstGeom>
        </p:spPr>
      </p:pic>
      <p:pic>
        <p:nvPicPr>
          <p:cNvPr id="16" name="图片 15" descr="截屏2020-12-20 下午10.54.48"/>
          <p:cNvPicPr>
            <a:picLocks noChangeAspect="1"/>
          </p:cNvPicPr>
          <p:nvPr/>
        </p:nvPicPr>
        <p:blipFill>
          <a:blip r:embed="rId4"/>
          <a:stretch>
            <a:fillRect/>
          </a:stretch>
        </p:blipFill>
        <p:spPr>
          <a:xfrm>
            <a:off x="4641850" y="2788920"/>
            <a:ext cx="2603500" cy="2447290"/>
          </a:xfrm>
          <a:prstGeom prst="rect">
            <a:avLst/>
          </a:prstGeom>
        </p:spPr>
      </p:pic>
      <p:pic>
        <p:nvPicPr>
          <p:cNvPr id="17" name="图片 16" descr="截屏2020-12-20 下午10.53.58"/>
          <p:cNvPicPr>
            <a:picLocks noChangeAspect="1"/>
          </p:cNvPicPr>
          <p:nvPr/>
        </p:nvPicPr>
        <p:blipFill>
          <a:blip r:embed="rId5"/>
          <a:stretch>
            <a:fillRect/>
          </a:stretch>
        </p:blipFill>
        <p:spPr>
          <a:xfrm>
            <a:off x="6724015" y="2788920"/>
            <a:ext cx="2578735" cy="2424430"/>
          </a:xfrm>
          <a:prstGeom prst="rect">
            <a:avLst/>
          </a:prstGeom>
        </p:spPr>
      </p:pic>
      <p:pic>
        <p:nvPicPr>
          <p:cNvPr id="18" name="图片 17" descr="截屏2020-12-20 下午10.54.14"/>
          <p:cNvPicPr>
            <a:picLocks noChangeAspect="1"/>
          </p:cNvPicPr>
          <p:nvPr/>
        </p:nvPicPr>
        <p:blipFill>
          <a:blip r:embed="rId2"/>
          <a:stretch>
            <a:fillRect/>
          </a:stretch>
        </p:blipFill>
        <p:spPr>
          <a:xfrm>
            <a:off x="8749030" y="2764155"/>
            <a:ext cx="2604770" cy="24491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截屏2020-12-20 下午11.31.01"/>
          <p:cNvPicPr>
            <a:picLocks noChangeAspect="1"/>
          </p:cNvPicPr>
          <p:nvPr/>
        </p:nvPicPr>
        <p:blipFill>
          <a:blip r:embed="rId1"/>
          <a:stretch>
            <a:fillRect/>
          </a:stretch>
        </p:blipFill>
        <p:spPr>
          <a:xfrm>
            <a:off x="8292465" y="221615"/>
            <a:ext cx="3646170" cy="2790190"/>
          </a:xfrm>
          <a:prstGeom prst="rect">
            <a:avLst/>
          </a:prstGeom>
        </p:spPr>
      </p:pic>
      <p:sp>
        <p:nvSpPr>
          <p:cNvPr id="2" name="标题 1"/>
          <p:cNvSpPr>
            <a:spLocks noGrp="1"/>
          </p:cNvSpPr>
          <p:nvPr>
            <p:ph type="title"/>
          </p:nvPr>
        </p:nvSpPr>
        <p:spPr/>
        <p:txBody>
          <a:bodyPr/>
          <a:p>
            <a:r>
              <a:rPr lang="zh-CN" altLang="en-US"/>
              <a:t>二、实验设计与现象</a:t>
            </a:r>
            <a:endParaRPr lang="zh-CN" altLang="en-US"/>
          </a:p>
        </p:txBody>
      </p:sp>
      <p:sp>
        <p:nvSpPr>
          <p:cNvPr id="3" name="内容占位符 2"/>
          <p:cNvSpPr>
            <a:spLocks noGrp="1"/>
          </p:cNvSpPr>
          <p:nvPr>
            <p:ph idx="1"/>
          </p:nvPr>
        </p:nvSpPr>
        <p:spPr>
          <a:xfrm>
            <a:off x="838200" y="1691005"/>
            <a:ext cx="10515600" cy="4351338"/>
          </a:xfrm>
        </p:spPr>
        <p:txBody>
          <a:bodyPr/>
          <a:p>
            <a:r>
              <a:rPr lang="zh-CN" altLang="en-US"/>
              <a:t>定性观察：将白色光源、偏振片、旋光晶体、</a:t>
            </a:r>
            <a:endParaRPr lang="zh-CN" altLang="en-US"/>
          </a:p>
          <a:p>
            <a:pPr marL="0" indent="0">
              <a:buNone/>
            </a:pPr>
            <a:r>
              <a:rPr lang="zh-CN" altLang="en-US"/>
              <a:t>偏振片、凸透镜、光屏依次排列在光具座上。</a:t>
            </a:r>
            <a:endParaRPr lang="zh-CN" altLang="en-US"/>
          </a:p>
          <a:p>
            <a:endParaRPr lang="zh-CN" altLang="en-US"/>
          </a:p>
        </p:txBody>
      </p:sp>
      <p:pic>
        <p:nvPicPr>
          <p:cNvPr id="5" name="图片 4" descr="截屏2020-12-20 下午9.43.48"/>
          <p:cNvPicPr>
            <a:picLocks noChangeAspect="1"/>
          </p:cNvPicPr>
          <p:nvPr/>
        </p:nvPicPr>
        <p:blipFill>
          <a:blip r:embed="rId2"/>
          <a:srcRect b="21037"/>
          <a:stretch>
            <a:fillRect/>
          </a:stretch>
        </p:blipFill>
        <p:spPr>
          <a:xfrm>
            <a:off x="1039495" y="2707005"/>
            <a:ext cx="2232660" cy="3470275"/>
          </a:xfrm>
          <a:prstGeom prst="rect">
            <a:avLst/>
          </a:prstGeom>
        </p:spPr>
      </p:pic>
      <p:pic>
        <p:nvPicPr>
          <p:cNvPr id="6" name="图片 5" descr="截屏2020-12-20 下午9.42.07"/>
          <p:cNvPicPr>
            <a:picLocks noChangeAspect="1"/>
          </p:cNvPicPr>
          <p:nvPr/>
        </p:nvPicPr>
        <p:blipFill>
          <a:blip r:embed="rId3"/>
          <a:srcRect l="13699" t="10471" r="868" b="3795"/>
          <a:stretch>
            <a:fillRect/>
          </a:stretch>
        </p:blipFill>
        <p:spPr>
          <a:xfrm>
            <a:off x="4029075" y="2727960"/>
            <a:ext cx="2498090" cy="3470910"/>
          </a:xfrm>
          <a:prstGeom prst="rect">
            <a:avLst/>
          </a:prstGeom>
        </p:spPr>
      </p:pic>
      <p:pic>
        <p:nvPicPr>
          <p:cNvPr id="7" name="图片 6" descr="截屏2020-12-20 下午9.43.15"/>
          <p:cNvPicPr>
            <a:picLocks noChangeAspect="1"/>
          </p:cNvPicPr>
          <p:nvPr/>
        </p:nvPicPr>
        <p:blipFill>
          <a:blip r:embed="rId4"/>
          <a:stretch>
            <a:fillRect/>
          </a:stretch>
        </p:blipFill>
        <p:spPr>
          <a:xfrm>
            <a:off x="7480300" y="2707005"/>
            <a:ext cx="2228850" cy="35134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截屏2020-12-20 下午11.31.43"/>
          <p:cNvPicPr>
            <a:picLocks noChangeAspect="1"/>
          </p:cNvPicPr>
          <p:nvPr/>
        </p:nvPicPr>
        <p:blipFill>
          <a:blip r:embed="rId1"/>
          <a:stretch>
            <a:fillRect/>
          </a:stretch>
        </p:blipFill>
        <p:spPr>
          <a:xfrm>
            <a:off x="9010650" y="365125"/>
            <a:ext cx="3134995" cy="2398395"/>
          </a:xfrm>
          <a:prstGeom prst="rect">
            <a:avLst/>
          </a:prstGeom>
        </p:spPr>
      </p:pic>
      <p:sp>
        <p:nvSpPr>
          <p:cNvPr id="2" name="标题 1"/>
          <p:cNvSpPr>
            <a:spLocks noGrp="1"/>
          </p:cNvSpPr>
          <p:nvPr>
            <p:ph type="title"/>
          </p:nvPr>
        </p:nvSpPr>
        <p:spPr>
          <a:xfrm>
            <a:off x="838200" y="365125"/>
            <a:ext cx="10515600" cy="1325563"/>
          </a:xfrm>
        </p:spPr>
        <p:txBody>
          <a:bodyPr/>
          <a:p>
            <a:r>
              <a:rPr lang="zh-CN" altLang="en-US"/>
              <a:t>二、实验设计与现象</a:t>
            </a:r>
            <a:endParaRPr lang="zh-CN" altLang="en-US"/>
          </a:p>
        </p:txBody>
      </p:sp>
      <p:sp>
        <p:nvSpPr>
          <p:cNvPr id="3" name="内容占位符 2"/>
          <p:cNvSpPr>
            <a:spLocks noGrp="1"/>
          </p:cNvSpPr>
          <p:nvPr>
            <p:ph idx="1"/>
          </p:nvPr>
        </p:nvSpPr>
        <p:spPr>
          <a:xfrm>
            <a:off x="838200" y="1691005"/>
            <a:ext cx="10515600" cy="4351338"/>
          </a:xfrm>
        </p:spPr>
        <p:txBody>
          <a:bodyPr/>
          <a:p>
            <a:r>
              <a:rPr lang="zh-CN" altLang="en-US"/>
              <a:t>定性观察：将白色光源、红色滤光片、偏振片、旋</a:t>
            </a:r>
            <a:endParaRPr lang="zh-CN" altLang="en-US"/>
          </a:p>
          <a:p>
            <a:pPr marL="0" indent="0">
              <a:buNone/>
            </a:pPr>
            <a:r>
              <a:rPr lang="zh-CN" altLang="en-US"/>
              <a:t> 光晶体、偏振片、凸透镜、光屏依次排列在光具座上。</a:t>
            </a:r>
            <a:endParaRPr lang="zh-CN" altLang="en-US"/>
          </a:p>
          <a:p>
            <a:endParaRPr lang="zh-CN" altLang="en-US"/>
          </a:p>
        </p:txBody>
      </p:sp>
      <p:pic>
        <p:nvPicPr>
          <p:cNvPr id="4" name="图片 3" descr="截屏2020-12-20 下午9.46.55"/>
          <p:cNvPicPr>
            <a:picLocks noChangeAspect="1"/>
          </p:cNvPicPr>
          <p:nvPr/>
        </p:nvPicPr>
        <p:blipFill>
          <a:blip r:embed="rId2"/>
          <a:stretch>
            <a:fillRect/>
          </a:stretch>
        </p:blipFill>
        <p:spPr>
          <a:xfrm>
            <a:off x="1447165" y="2793365"/>
            <a:ext cx="1791335" cy="3103880"/>
          </a:xfrm>
          <a:prstGeom prst="rect">
            <a:avLst/>
          </a:prstGeom>
        </p:spPr>
      </p:pic>
      <p:pic>
        <p:nvPicPr>
          <p:cNvPr id="5" name="图片 4" descr="截屏2020-12-20 下午11.12.31"/>
          <p:cNvPicPr>
            <a:picLocks noChangeAspect="1"/>
          </p:cNvPicPr>
          <p:nvPr/>
        </p:nvPicPr>
        <p:blipFill>
          <a:blip r:embed="rId3"/>
          <a:stretch>
            <a:fillRect/>
          </a:stretch>
        </p:blipFill>
        <p:spPr>
          <a:xfrm>
            <a:off x="4083050" y="2793365"/>
            <a:ext cx="3469005" cy="3261360"/>
          </a:xfrm>
          <a:prstGeom prst="rect">
            <a:avLst/>
          </a:prstGeom>
        </p:spPr>
      </p:pic>
      <p:pic>
        <p:nvPicPr>
          <p:cNvPr id="6" name="图片 5" descr="截屏2020-12-20 下午9.48.16"/>
          <p:cNvPicPr>
            <a:picLocks noChangeAspect="1"/>
          </p:cNvPicPr>
          <p:nvPr/>
        </p:nvPicPr>
        <p:blipFill>
          <a:blip r:embed="rId4"/>
          <a:stretch>
            <a:fillRect/>
          </a:stretch>
        </p:blipFill>
        <p:spPr>
          <a:xfrm>
            <a:off x="8740140" y="2793365"/>
            <a:ext cx="2054860" cy="35604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二、实验设计与现象</a:t>
            </a:r>
            <a:endParaRPr lang="zh-CN" altLang="en-US"/>
          </a:p>
        </p:txBody>
      </p:sp>
      <p:sp>
        <p:nvSpPr>
          <p:cNvPr id="3" name="内容占位符 2"/>
          <p:cNvSpPr>
            <a:spLocks noGrp="1"/>
          </p:cNvSpPr>
          <p:nvPr>
            <p:ph idx="1"/>
          </p:nvPr>
        </p:nvSpPr>
        <p:spPr/>
        <p:txBody>
          <a:bodyPr/>
          <a:p>
            <a:r>
              <a:rPr lang="zh-CN" altLang="en-US"/>
              <a:t>定量研究：利用红色滤光片，获得单色光，进行定量研究旋光系数</a:t>
            </a:r>
            <a:endParaRPr lang="zh-CN" altLang="en-US"/>
          </a:p>
          <a:p>
            <a:r>
              <a:rPr lang="zh-CN" altLang="en-US"/>
              <a:t>利用滤光片测定晶体对红光和蓝光的旋光系数。实验数据如下：</a:t>
            </a:r>
            <a:endParaRPr lang="zh-CN" altLang="en-US"/>
          </a:p>
          <a:p>
            <a:endParaRPr lang="zh-CN" altLang="en-US"/>
          </a:p>
          <a:p>
            <a:endParaRPr lang="zh-CN" altLang="en-US"/>
          </a:p>
          <a:p>
            <a:endParaRPr lang="zh-CN" altLang="en-US"/>
          </a:p>
          <a:p>
            <a:r>
              <a:rPr lang="zh-CN" altLang="en-US"/>
              <a:t>红光旋光度：59.25度；蓝光旋光度：</a:t>
            </a:r>
            <a:r>
              <a:rPr lang="en-US" altLang="zh-CN"/>
              <a:t>-</a:t>
            </a:r>
            <a:r>
              <a:rPr lang="zh-CN" altLang="en-US"/>
              <a:t>62.55度。</a:t>
            </a:r>
            <a:endParaRPr lang="zh-CN" altLang="en-US"/>
          </a:p>
          <a:p>
            <a:pPr marL="0" indent="0">
              <a:buNone/>
            </a:pPr>
            <a:endParaRPr lang="zh-CN" altLang="en-US"/>
          </a:p>
        </p:txBody>
      </p:sp>
      <p:graphicFrame>
        <p:nvGraphicFramePr>
          <p:cNvPr id="5" name="表格 4"/>
          <p:cNvGraphicFramePr/>
          <p:nvPr>
            <p:custDataLst>
              <p:tags r:id="rId1"/>
            </p:custDataLst>
          </p:nvPr>
        </p:nvGraphicFramePr>
        <p:xfrm>
          <a:off x="1828800" y="3430270"/>
          <a:ext cx="8534400" cy="1143000"/>
        </p:xfrm>
        <a:graphic>
          <a:graphicData uri="http://schemas.openxmlformats.org/drawingml/2006/table">
            <a:tbl>
              <a:tblPr firstRow="1" bandRow="1">
                <a:tableStyleId>{5C22544A-7EE6-4342-B048-85BDC9FD1C3A}</a:tableStyleId>
              </a:tblPr>
              <a:tblGrid>
                <a:gridCol w="1706880"/>
                <a:gridCol w="1706880"/>
                <a:gridCol w="1706880"/>
                <a:gridCol w="1706880"/>
                <a:gridCol w="1706880"/>
              </a:tblGrid>
              <a:tr h="381000">
                <a:tc>
                  <a:txBody>
                    <a:bodyPr/>
                    <a:p>
                      <a:pPr>
                        <a:buNone/>
                      </a:pPr>
                      <a:r>
                        <a:rPr lang="zh-CN" altLang="en-US" b="0">
                          <a:solidFill>
                            <a:schemeClr val="tx1">
                              <a:lumMod val="95000"/>
                              <a:lumOff val="5000"/>
                            </a:schemeClr>
                          </a:solidFill>
                        </a:rPr>
                        <a:t>颜色</a:t>
                      </a:r>
                      <a:endParaRPr lang="zh-CN" altLang="en-US" b="0">
                        <a:solidFill>
                          <a:schemeClr val="tx1">
                            <a:lumMod val="95000"/>
                            <a:lumOff val="5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b="0">
                          <a:solidFill>
                            <a:schemeClr val="tx1"/>
                          </a:solidFill>
                        </a:rPr>
                        <a:t>旋光前</a:t>
                      </a:r>
                      <a:r>
                        <a:rPr lang="en-US" altLang="zh-CN" b="0">
                          <a:solidFill>
                            <a:schemeClr val="tx1"/>
                          </a:solidFill>
                        </a:rPr>
                        <a:t>1</a:t>
                      </a:r>
                      <a:endParaRPr lang="en-US" altLang="zh-CN"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b="0">
                          <a:solidFill>
                            <a:schemeClr val="tx1"/>
                          </a:solidFill>
                        </a:rPr>
                        <a:t>旋光后</a:t>
                      </a:r>
                      <a:r>
                        <a:rPr lang="en-US" altLang="zh-CN" b="0">
                          <a:solidFill>
                            <a:schemeClr val="tx1"/>
                          </a:solidFill>
                        </a:rPr>
                        <a:t>1</a:t>
                      </a:r>
                      <a:endParaRPr lang="en-US" altLang="zh-CN"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b="0">
                          <a:solidFill>
                            <a:schemeClr val="tx1"/>
                          </a:solidFill>
                        </a:rPr>
                        <a:t>旋光前</a:t>
                      </a:r>
                      <a:r>
                        <a:rPr lang="en-US" altLang="zh-CN" b="0">
                          <a:solidFill>
                            <a:schemeClr val="tx1"/>
                          </a:solidFill>
                        </a:rPr>
                        <a:t>2</a:t>
                      </a:r>
                      <a:endParaRPr lang="en-US" altLang="zh-CN"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b="0">
                          <a:solidFill>
                            <a:schemeClr val="tx1"/>
                          </a:solidFill>
                        </a:rPr>
                        <a:t>旋光后</a:t>
                      </a:r>
                      <a:r>
                        <a:rPr lang="en-US" altLang="zh-CN" b="0">
                          <a:solidFill>
                            <a:schemeClr val="tx1"/>
                          </a:solidFill>
                        </a:rPr>
                        <a:t>2</a:t>
                      </a:r>
                      <a:endParaRPr lang="en-US" altLang="zh-CN"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81000">
                <a:tc>
                  <a:txBody>
                    <a:bodyPr/>
                    <a:p>
                      <a:pPr>
                        <a:buNone/>
                      </a:pPr>
                      <a:r>
                        <a:rPr lang="zh-CN" altLang="en-US"/>
                        <a:t>红光</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altLang="zh-CN"/>
                        <a:t>0/126</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altLang="zh-CN"/>
                        <a:t>0/184.5</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altLang="zh-CN"/>
                        <a:t>0/125</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altLang="zh-CN"/>
                        <a:t>0/185</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81000">
                <a:tc>
                  <a:txBody>
                    <a:bodyPr/>
                    <a:p>
                      <a:pPr>
                        <a:buNone/>
                      </a:pPr>
                      <a:r>
                        <a:rPr lang="zh-CN" altLang="en-US"/>
                        <a:t>蓝光</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altLang="zh-CN"/>
                        <a:t>0/128</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altLang="zh-CN"/>
                        <a:t>0/64</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altLang="zh-CN"/>
                        <a:t>0/126</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altLang="zh-CN"/>
                        <a:t>0/64.9</a:t>
                      </a:r>
                      <a:endParaRPr lang="en-US" alt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三、实验现象的解释</a:t>
            </a:r>
            <a:endParaRPr lang="zh-CN" altLang="en-US"/>
          </a:p>
        </p:txBody>
      </p:sp>
      <p:sp>
        <p:nvSpPr>
          <p:cNvPr id="5" name="内容占位符 2"/>
          <p:cNvSpPr>
            <a:spLocks noGrp="1"/>
          </p:cNvSpPr>
          <p:nvPr/>
        </p:nvSpPr>
        <p:spPr>
          <a:xfrm>
            <a:off x="838200" y="1691005"/>
            <a:ext cx="10515600" cy="485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en-US"/>
          </a:p>
        </p:txBody>
      </p:sp>
      <p:sp>
        <p:nvSpPr>
          <p:cNvPr id="3" name="内容占位符 2"/>
          <p:cNvSpPr/>
          <p:nvPr>
            <p:ph idx="1"/>
          </p:nvPr>
        </p:nvSpPr>
        <p:spPr/>
        <p:txBody>
          <a:bodyPr/>
          <a:p>
            <a:r>
              <a:rPr lang="en-US" altLang="zh-CN"/>
              <a:t>3.1对于正入射时旋转偏振片产生彩色的解释：</a:t>
            </a:r>
            <a:endParaRPr lang="en-US" altLang="zh-CN"/>
          </a:p>
          <a:p>
            <a:r>
              <a:rPr lang="en-US" altLang="zh-CN"/>
              <a:t>出现彩色的原因是旋光晶体对不同波长的光旋光系数不同，因而不同波长的线偏振光经过旋光晶体后转过的角度不同，旋转偏振片，将对不同波长的光消光，因而显示出该光的补色。石英的旋光率与波长的关系如下：</a:t>
            </a:r>
            <a:endParaRPr lang="en-US" altLang="zh-CN"/>
          </a:p>
          <a:p>
            <a:endParaRPr lang="en-US" altLang="zh-CN"/>
          </a:p>
        </p:txBody>
      </p:sp>
      <p:graphicFrame>
        <p:nvGraphicFramePr>
          <p:cNvPr id="0" name="表格 -1"/>
          <p:cNvGraphicFramePr/>
          <p:nvPr>
            <p:custDataLst>
              <p:tags r:id="rId1"/>
            </p:custDataLst>
          </p:nvPr>
        </p:nvGraphicFramePr>
        <p:xfrm>
          <a:off x="2228850" y="4117340"/>
          <a:ext cx="7734300" cy="1955800"/>
        </p:xfrm>
        <a:graphic>
          <a:graphicData uri="http://schemas.openxmlformats.org/drawingml/2006/table">
            <a:tbl>
              <a:tblPr firstRow="1" bandRow="1">
                <a:tableStyleId>{5940675A-B579-460E-94D1-54222C63F5DA}</a:tableStyleId>
              </a:tblPr>
              <a:tblGrid>
                <a:gridCol w="1105535"/>
                <a:gridCol w="1104265"/>
                <a:gridCol w="1102360"/>
                <a:gridCol w="1105535"/>
                <a:gridCol w="1104265"/>
                <a:gridCol w="1106805"/>
                <a:gridCol w="1105535"/>
              </a:tblGrid>
              <a:tr h="977900">
                <a:tc>
                  <a:txBody>
                    <a:bodyPr/>
                    <a:p>
                      <a:pPr indent="0">
                        <a:buNone/>
                      </a:pPr>
                      <a:r>
                        <a:rPr lang="zh-CN" altLang="en-US" sz="2800" b="0">
                          <a:latin typeface="宋体" charset="0"/>
                          <a:cs typeface="宋体" charset="0"/>
                        </a:rPr>
                        <a:t>波长</a:t>
                      </a:r>
                      <a:r>
                        <a:rPr lang="en-US" altLang="zh-CN" sz="2800" b="0">
                          <a:latin typeface="Calibri" charset="0"/>
                          <a:cs typeface="Calibri" charset="0"/>
                        </a:rPr>
                        <a:t>/</a:t>
                      </a:r>
                      <a:r>
                        <a:rPr lang="en-US" altLang="zh-CN" sz="2800" b="0">
                          <a:latin typeface="宋体" charset="0"/>
                          <a:cs typeface="宋体" charset="0"/>
                        </a:rPr>
                        <a:t>nm</a:t>
                      </a:r>
                      <a:endParaRPr lang="zh-CN" altLang="en-US" sz="28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794</a:t>
                      </a:r>
                      <a:r>
                        <a:rPr lang="en-US" altLang="zh-CN" sz="2800" b="0">
                          <a:latin typeface="宋体" charset="0"/>
                          <a:cs typeface="宋体" charset="0"/>
                        </a:rPr>
                        <a:t>.</a:t>
                      </a:r>
                      <a:r>
                        <a:rPr lang="en-US" altLang="zh-CN" sz="2800" b="0">
                          <a:latin typeface="Calibri" charset="0"/>
                          <a:cs typeface="Calibri" charset="0"/>
                        </a:rPr>
                        <a:t>76</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728</a:t>
                      </a:r>
                      <a:r>
                        <a:rPr lang="en-US" altLang="zh-CN" sz="2800" b="0">
                          <a:latin typeface="宋体" charset="0"/>
                          <a:cs typeface="宋体" charset="0"/>
                        </a:rPr>
                        <a:t>.</a:t>
                      </a:r>
                      <a:r>
                        <a:rPr lang="en-US" altLang="zh-CN" sz="2800" b="0">
                          <a:latin typeface="Calibri" charset="0"/>
                          <a:cs typeface="Calibri" charset="0"/>
                        </a:rPr>
                        <a:t>1</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656</a:t>
                      </a:r>
                      <a:r>
                        <a:rPr lang="en-US" altLang="zh-CN" sz="2800" b="0">
                          <a:latin typeface="宋体" charset="0"/>
                          <a:cs typeface="宋体" charset="0"/>
                        </a:rPr>
                        <a:t>.</a:t>
                      </a:r>
                      <a:r>
                        <a:rPr lang="en-US" altLang="zh-CN" sz="2800" b="0">
                          <a:latin typeface="Calibri" charset="0"/>
                          <a:cs typeface="Calibri" charset="0"/>
                        </a:rPr>
                        <a:t>2</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546</a:t>
                      </a:r>
                      <a:r>
                        <a:rPr lang="en-US" altLang="zh-CN" sz="2800" b="0">
                          <a:latin typeface="宋体" charset="0"/>
                          <a:cs typeface="宋体" charset="0"/>
                        </a:rPr>
                        <a:t>.</a:t>
                      </a:r>
                      <a:r>
                        <a:rPr lang="en-US" altLang="zh-CN" sz="2800" b="0">
                          <a:latin typeface="Calibri" charset="0"/>
                          <a:cs typeface="Calibri" charset="0"/>
                        </a:rPr>
                        <a:t>1</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430</a:t>
                      </a:r>
                      <a:r>
                        <a:rPr lang="en-US" altLang="zh-CN" sz="2800" b="0">
                          <a:latin typeface="宋体" charset="0"/>
                          <a:cs typeface="宋体" charset="0"/>
                        </a:rPr>
                        <a:t>.</a:t>
                      </a:r>
                      <a:r>
                        <a:rPr lang="en-US" altLang="zh-CN" sz="2800" b="0">
                          <a:latin typeface="Calibri" charset="0"/>
                          <a:cs typeface="Calibri" charset="0"/>
                        </a:rPr>
                        <a:t>7</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382</a:t>
                      </a:r>
                      <a:r>
                        <a:rPr lang="en-US" altLang="zh-CN" sz="2800" b="0">
                          <a:latin typeface="宋体" charset="0"/>
                          <a:cs typeface="宋体" charset="0"/>
                        </a:rPr>
                        <a:t>.</a:t>
                      </a:r>
                      <a:r>
                        <a:rPr lang="en-US" altLang="zh-CN" sz="2800" b="0">
                          <a:latin typeface="Calibri" charset="0"/>
                          <a:cs typeface="Calibri" charset="0"/>
                        </a:rPr>
                        <a:t>0</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7900">
                <a:tc>
                  <a:txBody>
                    <a:bodyPr/>
                    <a:p>
                      <a:pPr indent="0">
                        <a:buNone/>
                      </a:pPr>
                      <a:r>
                        <a:rPr lang="zh-CN" altLang="en-US" sz="2800" b="0">
                          <a:latin typeface="宋体" charset="0"/>
                          <a:cs typeface="宋体" charset="0"/>
                        </a:rPr>
                        <a:t>旋光率</a:t>
                      </a:r>
                      <a:endParaRPr lang="zh-CN" altLang="en-US" sz="28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11</a:t>
                      </a:r>
                      <a:r>
                        <a:rPr lang="en-US" altLang="zh-CN" sz="2800" b="0">
                          <a:latin typeface="宋体" charset="0"/>
                          <a:cs typeface="宋体" charset="0"/>
                        </a:rPr>
                        <a:t>.</a:t>
                      </a:r>
                      <a:r>
                        <a:rPr lang="en-US" altLang="zh-CN" sz="2800" b="0">
                          <a:latin typeface="Calibri" charset="0"/>
                          <a:cs typeface="Calibri" charset="0"/>
                        </a:rPr>
                        <a:t>589</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13</a:t>
                      </a:r>
                      <a:r>
                        <a:rPr lang="en-US" altLang="zh-CN" sz="2800" b="0">
                          <a:latin typeface="宋体" charset="0"/>
                          <a:cs typeface="宋体" charset="0"/>
                        </a:rPr>
                        <a:t>.</a:t>
                      </a:r>
                      <a:r>
                        <a:rPr lang="en-US" altLang="zh-CN" sz="2800" b="0">
                          <a:latin typeface="Calibri" charset="0"/>
                          <a:cs typeface="Calibri" charset="0"/>
                        </a:rPr>
                        <a:t>924</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17</a:t>
                      </a:r>
                      <a:r>
                        <a:rPr lang="en-US" altLang="zh-CN" sz="2800" b="0">
                          <a:latin typeface="宋体" charset="0"/>
                          <a:cs typeface="宋体" charset="0"/>
                        </a:rPr>
                        <a:t>.</a:t>
                      </a:r>
                      <a:r>
                        <a:rPr lang="en-US" altLang="zh-CN" sz="2800" b="0">
                          <a:latin typeface="Calibri" charset="0"/>
                          <a:cs typeface="Calibri" charset="0"/>
                        </a:rPr>
                        <a:t>318</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25</a:t>
                      </a:r>
                      <a:r>
                        <a:rPr lang="en-US" altLang="zh-CN" sz="2800" b="0">
                          <a:latin typeface="宋体" charset="0"/>
                          <a:cs typeface="宋体" charset="0"/>
                        </a:rPr>
                        <a:t>.</a:t>
                      </a:r>
                      <a:r>
                        <a:rPr lang="en-US" altLang="zh-CN" sz="2800" b="0">
                          <a:latin typeface="Calibri" charset="0"/>
                          <a:cs typeface="Calibri" charset="0"/>
                        </a:rPr>
                        <a:t>538</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42</a:t>
                      </a:r>
                      <a:r>
                        <a:rPr lang="en-US" altLang="zh-CN" sz="2800" b="0">
                          <a:latin typeface="宋体" charset="0"/>
                          <a:cs typeface="宋体" charset="0"/>
                        </a:rPr>
                        <a:t>.</a:t>
                      </a:r>
                      <a:r>
                        <a:rPr lang="en-US" altLang="zh-CN" sz="2800" b="0">
                          <a:latin typeface="Calibri" charset="0"/>
                          <a:cs typeface="Calibri" charset="0"/>
                        </a:rPr>
                        <a:t>604</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2800" b="0">
                          <a:latin typeface="Calibri" charset="0"/>
                          <a:cs typeface="Calibri" charset="0"/>
                        </a:rPr>
                        <a:t>55</a:t>
                      </a:r>
                      <a:r>
                        <a:rPr lang="en-US" altLang="zh-CN" sz="2800" b="0">
                          <a:latin typeface="宋体" charset="0"/>
                          <a:cs typeface="宋体" charset="0"/>
                        </a:rPr>
                        <a:t>.</a:t>
                      </a:r>
                      <a:r>
                        <a:rPr lang="en-US" altLang="zh-CN" sz="2800" b="0">
                          <a:latin typeface="Calibri" charset="0"/>
                          <a:cs typeface="Calibri" charset="0"/>
                        </a:rPr>
                        <a:t>625</a:t>
                      </a:r>
                      <a:endParaRPr lang="en-US" altLang="zh-CN" sz="2800" b="0">
                        <a:latin typeface="Calibri" charset="0"/>
                        <a:ea typeface="Calibri" charset="0"/>
                        <a:cs typeface="Calibri"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tags/tag1.xml><?xml version="1.0" encoding="utf-8"?>
<p:tagLst xmlns:p="http://schemas.openxmlformats.org/presentationml/2006/main">
  <p:tag name="KSO_WM_UNIT_TABLE_BEAUTIFY" val="smartTable{2d14d1b4-ff07-4d8d-9bd0-e1e7d0226cae}"/>
</p:tagLst>
</file>

<file path=ppt/tags/tag2.xml><?xml version="1.0" encoding="utf-8"?>
<p:tagLst xmlns:p="http://schemas.openxmlformats.org/presentationml/2006/main">
  <p:tag name="KSO_WM_UNIT_TABLE_BEAUTIFY" val="smartTable{da96b4c5-e8ab-4619-883a-b615472f92f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1413</Words>
  <Application>WPS 文字</Application>
  <PresentationFormat>宽屏</PresentationFormat>
  <Paragraphs>190</Paragraphs>
  <Slides>15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方正书宋_GBK</vt:lpstr>
      <vt:lpstr>Wingdings</vt:lpstr>
      <vt:lpstr>宋体</vt:lpstr>
      <vt:lpstr>汉仪书宋二KW</vt:lpstr>
      <vt:lpstr>Calibri</vt:lpstr>
      <vt:lpstr>Cambria Math</vt:lpstr>
      <vt:lpstr>Kingsoft Math</vt:lpstr>
      <vt:lpstr>Calibri Light</vt:lpstr>
      <vt:lpstr>Helvetica Neue</vt:lpstr>
      <vt:lpstr>微软雅黑</vt:lpstr>
      <vt:lpstr>汉仪旗黑</vt:lpstr>
      <vt:lpstr>Arial Unicode MS</vt:lpstr>
      <vt:lpstr>Office 主题</vt:lpstr>
      <vt:lpstr>旋光晶体特性的观察</vt:lpstr>
      <vt:lpstr>实验规划</vt:lpstr>
      <vt:lpstr>一、实验器材与目的</vt:lpstr>
      <vt:lpstr>二、实验设计与现象</vt:lpstr>
      <vt:lpstr>二、实验设计与现象</vt:lpstr>
      <vt:lpstr>二、实验设计与现象</vt:lpstr>
      <vt:lpstr>二、实验设计与现象</vt:lpstr>
      <vt:lpstr>二、实验设计与现象</vt:lpstr>
      <vt:lpstr>三、实验现象的解释</vt:lpstr>
      <vt:lpstr>三、实验现象的解释</vt:lpstr>
      <vt:lpstr>三、实验现象的解释</vt:lpstr>
      <vt:lpstr>三、实验现象的解释</vt:lpstr>
      <vt:lpstr>三、实验现象的解释</vt:lpstr>
      <vt:lpstr>三、实验现象的解释</vt:lpstr>
      <vt:lpstr>四、实验结论</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dongjianyu</dc:creator>
  <cp:lastModifiedBy>dongjianyu</cp:lastModifiedBy>
  <cp:revision>29</cp:revision>
  <dcterms:created xsi:type="dcterms:W3CDTF">2020-12-21T06:46:57Z</dcterms:created>
  <dcterms:modified xsi:type="dcterms:W3CDTF">2020-12-21T06:46:57Z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2052-3.0.2.4882</vt:lpwstr>
  </property>
</Properties>
</file>